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9" r:id="rId4"/>
    <p:sldId id="261" r:id="rId5"/>
    <p:sldId id="283" r:id="rId6"/>
    <p:sldId id="262" r:id="rId7"/>
    <p:sldId id="282" r:id="rId8"/>
    <p:sldId id="280" r:id="rId9"/>
    <p:sldId id="281" r:id="rId10"/>
    <p:sldId id="284" r:id="rId11"/>
    <p:sldId id="276" r:id="rId12"/>
    <p:sldId id="263" r:id="rId13"/>
    <p:sldId id="264" r:id="rId14"/>
    <p:sldId id="265" r:id="rId15"/>
    <p:sldId id="266" r:id="rId16"/>
    <p:sldId id="268" r:id="rId17"/>
    <p:sldId id="269" r:id="rId18"/>
    <p:sldId id="274" r:id="rId19"/>
    <p:sldId id="272" r:id="rId20"/>
    <p:sldId id="275" r:id="rId21"/>
    <p:sldId id="270"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376" autoAdjust="0"/>
  </p:normalViewPr>
  <p:slideViewPr>
    <p:cSldViewPr>
      <p:cViewPr varScale="1">
        <p:scale>
          <a:sx n="84" d="100"/>
          <a:sy n="84" d="100"/>
        </p:scale>
        <p:origin x="-33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0806F-BAD1-414B-B875-BE240AD47885}" type="datetimeFigureOut">
              <a:rPr lang="en-US" smtClean="0"/>
              <a:t>9/27/2016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17650-2FF5-430E-967A-99819FE6508F}" type="slidenum">
              <a:rPr lang="en-US" smtClean="0"/>
              <a:t>‹#›</a:t>
            </a:fld>
            <a:endParaRPr lang="en-US" dirty="0"/>
          </a:p>
        </p:txBody>
      </p:sp>
    </p:spTree>
    <p:extLst>
      <p:ext uri="{BB962C8B-B14F-4D97-AF65-F5344CB8AC3E}">
        <p14:creationId xmlns:p14="http://schemas.microsoft.com/office/powerpoint/2010/main" val="131359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fiscal year brought some new challenges and processes.  Two of these challenges were the Pre-Audit requirements and the E-Verify requirement.</a:t>
            </a:r>
          </a:p>
          <a:p>
            <a:endParaRPr lang="en-US" baseline="0" dirty="0" smtClean="0"/>
          </a:p>
          <a:p>
            <a:r>
              <a:rPr lang="en-US" baseline="0" dirty="0" smtClean="0"/>
              <a:t>About half through the year, when things were getting rejected or new vendors were not being approved….I started to get this reaction.</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2</a:t>
            </a:fld>
            <a:endParaRPr lang="en-US" dirty="0"/>
          </a:p>
        </p:txBody>
      </p:sp>
    </p:spTree>
    <p:extLst>
      <p:ext uri="{BB962C8B-B14F-4D97-AF65-F5344CB8AC3E}">
        <p14:creationId xmlns:p14="http://schemas.microsoft.com/office/powerpoint/2010/main" val="228860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the pre-audit requirements for the </a:t>
            </a:r>
            <a:r>
              <a:rPr lang="en-US" baseline="0" dirty="0" err="1" smtClean="0"/>
              <a:t>pcard</a:t>
            </a:r>
            <a:r>
              <a:rPr lang="en-US" baseline="0" dirty="0" smtClean="0"/>
              <a:t> – make sure everyone understands there must be a purchase order for the expense line.</a:t>
            </a:r>
          </a:p>
          <a:p>
            <a:endParaRPr lang="en-US" baseline="0" dirty="0" smtClean="0"/>
          </a:p>
          <a:p>
            <a:r>
              <a:rPr lang="en-US" baseline="0" dirty="0" smtClean="0"/>
              <a:t>Explain that the blanket purchase is the best way to operate.</a:t>
            </a:r>
          </a:p>
          <a:p>
            <a:endParaRPr lang="en-US" baseline="0" dirty="0" smtClean="0"/>
          </a:p>
          <a:p>
            <a:r>
              <a:rPr lang="en-US" baseline="0" dirty="0" smtClean="0"/>
              <a:t>Vendor needs to be 13024</a:t>
            </a:r>
          </a:p>
          <a:p>
            <a:endParaRPr lang="en-US" baseline="0" dirty="0" smtClean="0"/>
          </a:p>
          <a:p>
            <a:r>
              <a:rPr lang="en-US" baseline="0" dirty="0" smtClean="0"/>
              <a:t>Explain the </a:t>
            </a:r>
            <a:r>
              <a:rPr lang="en-US" baseline="0" dirty="0" err="1" smtClean="0"/>
              <a:t>pcard</a:t>
            </a:r>
            <a:r>
              <a:rPr lang="en-US" baseline="0" dirty="0" smtClean="0"/>
              <a:t> process off the handout.</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17</a:t>
            </a:fld>
            <a:endParaRPr lang="en-US" dirty="0"/>
          </a:p>
        </p:txBody>
      </p:sp>
    </p:spTree>
    <p:extLst>
      <p:ext uri="{BB962C8B-B14F-4D97-AF65-F5344CB8AC3E}">
        <p14:creationId xmlns:p14="http://schemas.microsoft.com/office/powerpoint/2010/main" val="361436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19</a:t>
            </a:fld>
            <a:endParaRPr lang="en-US" dirty="0"/>
          </a:p>
        </p:txBody>
      </p:sp>
    </p:spTree>
    <p:extLst>
      <p:ext uri="{BB962C8B-B14F-4D97-AF65-F5344CB8AC3E}">
        <p14:creationId xmlns:p14="http://schemas.microsoft.com/office/powerpoint/2010/main" val="32072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into a little</a:t>
            </a:r>
            <a:r>
              <a:rPr lang="en-US" baseline="0" dirty="0" smtClean="0"/>
              <a:t> more detail regarding the items, are they of value, broken etc.  If so Lisa can declare then trash and the department can dispose of them.</a:t>
            </a:r>
          </a:p>
          <a:p>
            <a:endParaRPr lang="en-US" baseline="0" dirty="0" smtClean="0"/>
          </a:p>
          <a:p>
            <a:r>
              <a:rPr lang="en-US" baseline="0" dirty="0" smtClean="0"/>
              <a:t>There are different forms for office equipment, vehicles etc. </a:t>
            </a:r>
          </a:p>
          <a:p>
            <a:endParaRPr lang="en-US" baseline="0" dirty="0" smtClean="0"/>
          </a:p>
          <a:p>
            <a:r>
              <a:rPr lang="en-US" baseline="0" dirty="0" smtClean="0"/>
              <a:t>Please send pictures if 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20</a:t>
            </a:fld>
            <a:endParaRPr lang="en-US" dirty="0"/>
          </a:p>
        </p:txBody>
      </p:sp>
    </p:spTree>
    <p:extLst>
      <p:ext uri="{BB962C8B-B14F-4D97-AF65-F5344CB8AC3E}">
        <p14:creationId xmlns:p14="http://schemas.microsoft.com/office/powerpoint/2010/main" val="2343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think we are all used to the idea of Pre-Audit now, but lets just talk about the basic requirements so everyone has a good understanding. </a:t>
            </a:r>
          </a:p>
          <a:p>
            <a:endParaRPr lang="en-US" baseline="0" dirty="0" smtClean="0"/>
          </a:p>
          <a:p>
            <a:r>
              <a:rPr lang="en-US" baseline="0" dirty="0" smtClean="0"/>
              <a:t>When is the Pre-audit required?  In you hand out it gives you all the examples of when you will need pre-audit, but to keep things simple, it is when ever and how ever you spend COUNTY dollars.</a:t>
            </a:r>
          </a:p>
          <a:p>
            <a:endParaRPr lang="en-US" baseline="0" dirty="0" smtClean="0"/>
          </a:p>
          <a:p>
            <a:r>
              <a:rPr lang="en-US" baseline="0" dirty="0" smtClean="0"/>
              <a:t>There is no minimum amount, everything must be pre-audited.</a:t>
            </a:r>
          </a:p>
          <a:p>
            <a:endParaRPr lang="en-US" baseline="0" dirty="0" smtClean="0"/>
          </a:p>
          <a:p>
            <a:r>
              <a:rPr lang="en-US" baseline="0" dirty="0" smtClean="0"/>
              <a:t>So the requirements to the pre-audit are that Lisa, must make sure there are funds available, that there is an appropriation authorizing obligation and it must has the Pre-Audit certificate and be signed by Lisa.  </a:t>
            </a:r>
          </a:p>
          <a:p>
            <a:endParaRPr lang="en-US" baseline="0" dirty="0" smtClean="0"/>
          </a:p>
          <a:p>
            <a:r>
              <a:rPr lang="en-US" baseline="0" dirty="0" smtClean="0"/>
              <a:t>Lisa, is the one who must sign the pre-audit. </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3</a:t>
            </a:fld>
            <a:endParaRPr lang="en-US" dirty="0"/>
          </a:p>
        </p:txBody>
      </p:sp>
    </p:spTree>
    <p:extLst>
      <p:ext uri="{BB962C8B-B14F-4D97-AF65-F5344CB8AC3E}">
        <p14:creationId xmlns:p14="http://schemas.microsoft.com/office/powerpoint/2010/main" val="269122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is very</a:t>
            </a:r>
            <a:r>
              <a:rPr lang="en-US" baseline="0" dirty="0" smtClean="0"/>
              <a:t> simple, just make sure you have a Purchase order/Contract for every purchase that is made and you will be covered.  This includes any procurement card and credit card transactions.</a:t>
            </a:r>
          </a:p>
          <a:p>
            <a:endParaRPr lang="en-US" baseline="0" dirty="0" smtClean="0"/>
          </a:p>
          <a:p>
            <a:r>
              <a:rPr lang="en-US" dirty="0" smtClean="0"/>
              <a:t>The Penalties</a:t>
            </a:r>
            <a:r>
              <a:rPr lang="en-US" baseline="0" dirty="0" smtClean="0"/>
              <a:t> for not following the process are found in General Statute 159-181 which is in your hand out. </a:t>
            </a:r>
          </a:p>
          <a:p>
            <a:endParaRPr lang="en-US" baseline="0" dirty="0" smtClean="0"/>
          </a:p>
          <a:p>
            <a:r>
              <a:rPr lang="en-US" baseline="0" dirty="0" smtClean="0"/>
              <a:t>Please don’t end up in the principles office!! </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4</a:t>
            </a:fld>
            <a:endParaRPr lang="en-US" dirty="0"/>
          </a:p>
        </p:txBody>
      </p:sp>
    </p:spTree>
    <p:extLst>
      <p:ext uri="{BB962C8B-B14F-4D97-AF65-F5344CB8AC3E}">
        <p14:creationId xmlns:p14="http://schemas.microsoft.com/office/powerpoint/2010/main" val="30666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E-verify process has been in place for a while now, and everyone is doing well with it.  Just make sure that when you are requesting a new vendor that you have the E-Verify Affidavit and W-9 attached.  </a:t>
            </a:r>
          </a:p>
          <a:p>
            <a:endParaRPr lang="en-US" baseline="0" dirty="0" smtClean="0"/>
          </a:p>
          <a:p>
            <a:r>
              <a:rPr lang="en-US" baseline="0" dirty="0" smtClean="0"/>
              <a:t>This leads us to the vendor information, you must have the W9 and </a:t>
            </a:r>
            <a:r>
              <a:rPr lang="en-US" baseline="0" dirty="0" err="1" smtClean="0"/>
              <a:t>Everify</a:t>
            </a:r>
            <a:r>
              <a:rPr lang="en-US" baseline="0" dirty="0" smtClean="0"/>
              <a:t> Affidavit attached to the new vendor form before it will be approved.  In the past they have been approved and the finance office has called and gotten the required documentation.  It is much easier on us, if you provide it. </a:t>
            </a:r>
          </a:p>
          <a:p>
            <a:endParaRPr lang="en-US" baseline="0" dirty="0" smtClean="0"/>
          </a:p>
          <a:p>
            <a:r>
              <a:rPr lang="en-US" baseline="0" dirty="0" smtClean="0"/>
              <a:t>Also before you start a contract, look to see if the company is a vendor in our system, if not start the New Vendor processes first. </a:t>
            </a:r>
          </a:p>
          <a:p>
            <a:endParaRPr lang="en-US" baseline="0" dirty="0" smtClean="0"/>
          </a:p>
          <a:p>
            <a:r>
              <a:rPr lang="en-US" baseline="0" dirty="0" smtClean="0"/>
              <a:t>And please submit the new vendor forms to the County Manager’s office as a hard copy, not email.  </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6</a:t>
            </a:fld>
            <a:endParaRPr lang="en-US" dirty="0"/>
          </a:p>
        </p:txBody>
      </p:sp>
    </p:spTree>
    <p:extLst>
      <p:ext uri="{BB962C8B-B14F-4D97-AF65-F5344CB8AC3E}">
        <p14:creationId xmlns:p14="http://schemas.microsoft.com/office/powerpoint/2010/main" val="394221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 - </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12</a:t>
            </a:fld>
            <a:endParaRPr lang="en-US" dirty="0"/>
          </a:p>
        </p:txBody>
      </p:sp>
    </p:spTree>
    <p:extLst>
      <p:ext uri="{BB962C8B-B14F-4D97-AF65-F5344CB8AC3E}">
        <p14:creationId xmlns:p14="http://schemas.microsoft.com/office/powerpoint/2010/main" val="204512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13</a:t>
            </a:fld>
            <a:endParaRPr lang="en-US" dirty="0"/>
          </a:p>
        </p:txBody>
      </p:sp>
    </p:spTree>
    <p:extLst>
      <p:ext uri="{BB962C8B-B14F-4D97-AF65-F5344CB8AC3E}">
        <p14:creationId xmlns:p14="http://schemas.microsoft.com/office/powerpoint/2010/main" val="353239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 Tax – open</a:t>
            </a:r>
            <a:r>
              <a:rPr lang="en-US" baseline="0" dirty="0" smtClean="0"/>
              <a:t> MUNIS to show how to properly use the sales tax function.  </a:t>
            </a:r>
          </a:p>
          <a:p>
            <a:endParaRPr lang="en-US" baseline="0" dirty="0" smtClean="0"/>
          </a:p>
          <a:p>
            <a:r>
              <a:rPr lang="en-US" baseline="0" dirty="0" smtClean="0"/>
              <a:t>You may need to change the county that the sales tax is for.  Different counties have different sales tax rates and this could be the reason that there is a difference.</a:t>
            </a:r>
          </a:p>
          <a:p>
            <a:endParaRPr lang="en-US" baseline="0" dirty="0" smtClean="0"/>
          </a:p>
          <a:p>
            <a:r>
              <a:rPr lang="en-US" baseline="0" dirty="0" smtClean="0"/>
              <a:t>Invoice numbers, it is very important that each person put the CORRECT invoice number in MUNIS, this is what the vendor use to apply payment.</a:t>
            </a:r>
          </a:p>
          <a:p>
            <a:endParaRPr lang="en-US" baseline="0" dirty="0" smtClean="0"/>
          </a:p>
          <a:p>
            <a:r>
              <a:rPr lang="en-US" baseline="0" dirty="0" smtClean="0"/>
              <a:t>Invoice descriptions, it is just as important to have a good description for referencing back in needed.</a:t>
            </a:r>
          </a:p>
          <a:p>
            <a:endParaRPr lang="en-US" baseline="0" dirty="0" smtClean="0"/>
          </a:p>
          <a:p>
            <a:r>
              <a:rPr lang="en-US" baseline="0" dirty="0" smtClean="0"/>
              <a:t>Finance will no longer print out hard copies of invoices, if you need an invoice sent with a check you must print and have to Tanya Wednesday morning.</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14</a:t>
            </a:fld>
            <a:endParaRPr lang="en-US" dirty="0"/>
          </a:p>
        </p:txBody>
      </p:sp>
    </p:spTree>
    <p:extLst>
      <p:ext uri="{BB962C8B-B14F-4D97-AF65-F5344CB8AC3E}">
        <p14:creationId xmlns:p14="http://schemas.microsoft.com/office/powerpoint/2010/main" val="112564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for a year is the easiest</a:t>
            </a:r>
            <a:r>
              <a:rPr lang="en-US" baseline="0" dirty="0" smtClean="0"/>
              <a:t> way to use purchases order for a number of reasons, the biggest one being that you have less to keep up with.</a:t>
            </a:r>
          </a:p>
          <a:p>
            <a:endParaRPr lang="en-US" baseline="0" dirty="0" smtClean="0"/>
          </a:p>
          <a:p>
            <a:r>
              <a:rPr lang="en-US" baseline="0" dirty="0" smtClean="0"/>
              <a:t>It’s a good idea to review who you paid and how much you paid them last fiscal year, this should give you a good idea of what you need to this year.</a:t>
            </a:r>
          </a:p>
          <a:p>
            <a:endParaRPr lang="en-US" baseline="0" dirty="0" smtClean="0"/>
          </a:p>
          <a:p>
            <a:r>
              <a:rPr lang="en-US" baseline="0" dirty="0" smtClean="0"/>
              <a:t>Don’t wait until the end of the year to buy big purchases, you run into having to do funds transfers/budget amendments and may cut it close to having the goods in by June 30</a:t>
            </a:r>
            <a:r>
              <a:rPr lang="en-US" baseline="30000" dirty="0" smtClean="0"/>
              <a:t>th</a:t>
            </a:r>
            <a:r>
              <a:rPr lang="en-US" baseline="0" dirty="0" smtClean="0"/>
              <a:t>. </a:t>
            </a:r>
          </a:p>
          <a:p>
            <a:endParaRPr lang="en-US" baseline="0" dirty="0" smtClean="0"/>
          </a:p>
          <a:p>
            <a:r>
              <a:rPr lang="en-US" baseline="0" dirty="0" smtClean="0"/>
              <a:t>Procurement Card purchases orders, please do purchase order PER line.  This is easier for you and finance to keep  up with.</a:t>
            </a:r>
          </a:p>
          <a:p>
            <a:endParaRPr lang="en-US" baseline="0" dirty="0" smtClean="0"/>
          </a:p>
          <a:p>
            <a:r>
              <a:rPr lang="en-US" baseline="0" dirty="0" smtClean="0"/>
              <a:t>Make sure you have clearly identified the Purchase order number on the receipts or statement.  </a:t>
            </a:r>
          </a:p>
          <a:p>
            <a:endParaRPr lang="en-US" baseline="0" dirty="0" smtClean="0"/>
          </a:p>
          <a:p>
            <a:r>
              <a:rPr lang="en-US" baseline="0" dirty="0" smtClean="0"/>
              <a:t>PLEASE make sure before your order anything on your procurement Card/Credit card you check to make sure there is a purchase order, if not you will be liable and have to reimburse the county for the charge made.</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15</a:t>
            </a:fld>
            <a:endParaRPr lang="en-US" dirty="0"/>
          </a:p>
        </p:txBody>
      </p:sp>
    </p:spTree>
    <p:extLst>
      <p:ext uri="{BB962C8B-B14F-4D97-AF65-F5344CB8AC3E}">
        <p14:creationId xmlns:p14="http://schemas.microsoft.com/office/powerpoint/2010/main" val="137067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a:t>
            </a:r>
            <a:r>
              <a:rPr lang="en-US" baseline="0" dirty="0" smtClean="0"/>
              <a:t> – needed when you are purchasing a product that is customized to your department or when you have a service agreement.</a:t>
            </a:r>
          </a:p>
          <a:p>
            <a:endParaRPr lang="en-US" baseline="0" dirty="0" smtClean="0"/>
          </a:p>
          <a:p>
            <a:r>
              <a:rPr lang="en-US" baseline="0" dirty="0" smtClean="0"/>
              <a:t>Contract procedure – read off hand out.</a:t>
            </a:r>
            <a:endParaRPr lang="en-US" dirty="0"/>
          </a:p>
        </p:txBody>
      </p:sp>
      <p:sp>
        <p:nvSpPr>
          <p:cNvPr id="4" name="Slide Number Placeholder 3"/>
          <p:cNvSpPr>
            <a:spLocks noGrp="1"/>
          </p:cNvSpPr>
          <p:nvPr>
            <p:ph type="sldNum" sz="quarter" idx="10"/>
          </p:nvPr>
        </p:nvSpPr>
        <p:spPr/>
        <p:txBody>
          <a:bodyPr/>
          <a:lstStyle/>
          <a:p>
            <a:fld id="{D0117650-2FF5-430E-967A-99819FE6508F}" type="slidenum">
              <a:rPr lang="en-US" smtClean="0"/>
              <a:t>16</a:t>
            </a:fld>
            <a:endParaRPr lang="en-US" dirty="0"/>
          </a:p>
        </p:txBody>
      </p:sp>
    </p:spTree>
    <p:extLst>
      <p:ext uri="{BB962C8B-B14F-4D97-AF65-F5344CB8AC3E}">
        <p14:creationId xmlns:p14="http://schemas.microsoft.com/office/powerpoint/2010/main" val="205631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4BBF2FC-D01E-49B0-BB77-3929DC4CC474}" type="datetimeFigureOut">
              <a:rPr lang="en-US" smtClean="0"/>
              <a:t>9/27/2016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806AC2-6F8F-40E8-B63C-F84BAB307484}"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06AC2-6F8F-40E8-B63C-F84BAB307484}"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7" name="Slide Number Placeholder 6"/>
          <p:cNvSpPr>
            <a:spLocks noGrp="1"/>
          </p:cNvSpPr>
          <p:nvPr>
            <p:ph type="sldNum" sz="quarter" idx="12"/>
          </p:nvPr>
        </p:nvSpPr>
        <p:spPr/>
        <p:txBody>
          <a:bodyPr/>
          <a:lstStyle/>
          <a:p>
            <a:fld id="{C1806AC2-6F8F-40E8-B63C-F84BAB307484}"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BF2FC-D01E-49B0-BB77-3929DC4CC474}" type="datetimeFigureOut">
              <a:rPr lang="en-US" smtClean="0"/>
              <a:t>9/27/2016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C1806AC2-6F8F-40E8-B63C-F84BAB30748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4BBF2FC-D01E-49B0-BB77-3929DC4CC474}" type="datetimeFigureOut">
              <a:rPr lang="en-US" smtClean="0"/>
              <a:t>9/27/2016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806AC2-6F8F-40E8-B63C-F84BAB30748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archives.ncdcr.gov/For-Government/Retention-Schedules/Local-Schedu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Finance 101</a:t>
            </a:r>
            <a:endParaRPr lang="en-US" dirty="0"/>
          </a:p>
        </p:txBody>
      </p:sp>
    </p:spTree>
    <p:extLst>
      <p:ext uri="{BB962C8B-B14F-4D97-AF65-F5344CB8AC3E}">
        <p14:creationId xmlns:p14="http://schemas.microsoft.com/office/powerpoint/2010/main" val="3300168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MUNIS UPGRADE</a:t>
            </a:r>
            <a:endParaRPr lang="en-US" dirty="0"/>
          </a:p>
        </p:txBody>
      </p:sp>
      <p:pic>
        <p:nvPicPr>
          <p:cNvPr id="4098" name="Picture 2" descr="C:\Users\LCearlock\AppData\Local\Microsoft\Windows\Temporary Internet Files\Content.IE5\B84DUGXS\113622055[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980"/>
          <a:stretch/>
        </p:blipFill>
        <p:spPr bwMode="auto">
          <a:xfrm>
            <a:off x="914400" y="2362200"/>
            <a:ext cx="3581400" cy="3603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2667000"/>
            <a:ext cx="3962400" cy="1754326"/>
          </a:xfrm>
          <a:prstGeom prst="rect">
            <a:avLst/>
          </a:prstGeom>
          <a:noFill/>
          <a:ln w="38100">
            <a:solidFill>
              <a:schemeClr val="accent1"/>
            </a:solidFill>
          </a:ln>
        </p:spPr>
        <p:txBody>
          <a:bodyPr wrap="square" rtlCol="0">
            <a:spAutoFit/>
          </a:bodyPr>
          <a:lstStyle/>
          <a:p>
            <a:r>
              <a:rPr lang="en-US" dirty="0" smtClean="0"/>
              <a:t>We will be upgrading MUNS</a:t>
            </a:r>
          </a:p>
          <a:p>
            <a:r>
              <a:rPr lang="en-US" dirty="0" smtClean="0"/>
              <a:t>the week of October 24</a:t>
            </a:r>
            <a:r>
              <a:rPr lang="en-US" baseline="30000" dirty="0" smtClean="0"/>
              <a:t>th</a:t>
            </a:r>
            <a:r>
              <a:rPr lang="en-US" dirty="0" smtClean="0"/>
              <a:t>. </a:t>
            </a:r>
          </a:p>
          <a:p>
            <a:endParaRPr lang="en-US" dirty="0"/>
          </a:p>
          <a:p>
            <a:r>
              <a:rPr lang="en-US" dirty="0" smtClean="0"/>
              <a:t>Please NOTE on your calendars </a:t>
            </a:r>
          </a:p>
          <a:p>
            <a:r>
              <a:rPr lang="en-US" dirty="0" smtClean="0"/>
              <a:t>There will be no MUNIS access </a:t>
            </a:r>
          </a:p>
          <a:p>
            <a:r>
              <a:rPr lang="en-US" b="1" dirty="0" smtClean="0"/>
              <a:t>October 24</a:t>
            </a:r>
            <a:r>
              <a:rPr lang="en-US" b="1" baseline="30000" dirty="0" smtClean="0"/>
              <a:t>th</a:t>
            </a:r>
            <a:r>
              <a:rPr lang="en-US" b="1" dirty="0" smtClean="0"/>
              <a:t> – 28th</a:t>
            </a:r>
            <a:endParaRPr lang="en-US" b="1" dirty="0"/>
          </a:p>
        </p:txBody>
      </p:sp>
    </p:spTree>
    <p:extLst>
      <p:ext uri="{BB962C8B-B14F-4D97-AF65-F5344CB8AC3E}">
        <p14:creationId xmlns:p14="http://schemas.microsoft.com/office/powerpoint/2010/main" val="692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1000"/>
                                  </p:stCondLst>
                                  <p:childTnLst>
                                    <p:animScale>
                                      <p:cBhvr>
                                        <p:cTn id="13" dur="1400" fill="hold"/>
                                        <p:tgtEl>
                                          <p:spTgt spid="4098"/>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18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286000"/>
            <a:ext cx="8077200" cy="2514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Must have the W-9 attached before the vendor will be approved</a:t>
            </a:r>
          </a:p>
          <a:p>
            <a:r>
              <a:rPr lang="en-US" dirty="0" smtClean="0"/>
              <a:t>Needs to be submitted prior to submitting a contract/purchase requisition.</a:t>
            </a:r>
          </a:p>
          <a:p>
            <a:r>
              <a:rPr lang="en-US" dirty="0" smtClean="0"/>
              <a:t>Must submit a hard copy of the new vendor form to the Finance Office. </a:t>
            </a:r>
          </a:p>
          <a:p>
            <a:endParaRPr lang="en-US" dirty="0"/>
          </a:p>
        </p:txBody>
      </p:sp>
      <p:sp>
        <p:nvSpPr>
          <p:cNvPr id="2" name="Title 1"/>
          <p:cNvSpPr>
            <a:spLocks noGrp="1"/>
          </p:cNvSpPr>
          <p:nvPr>
            <p:ph type="title"/>
          </p:nvPr>
        </p:nvSpPr>
        <p:spPr/>
        <p:txBody>
          <a:bodyPr/>
          <a:lstStyle/>
          <a:p>
            <a:r>
              <a:rPr lang="en-US" dirty="0" smtClean="0"/>
              <a:t>VENDOR</a:t>
            </a:r>
            <a:endParaRPr lang="en-US" dirty="0"/>
          </a:p>
        </p:txBody>
      </p:sp>
    </p:spTree>
    <p:extLst>
      <p:ext uri="{BB962C8B-B14F-4D97-AF65-F5344CB8AC3E}">
        <p14:creationId xmlns:p14="http://schemas.microsoft.com/office/powerpoint/2010/main" val="17442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BUDGET</a:t>
            </a:r>
            <a:endParaRPr lang="en-US" dirty="0"/>
          </a:p>
        </p:txBody>
      </p:sp>
      <p:sp>
        <p:nvSpPr>
          <p:cNvPr id="3" name="Content Placeholder 2"/>
          <p:cNvSpPr>
            <a:spLocks noGrp="1"/>
          </p:cNvSpPr>
          <p:nvPr>
            <p:ph idx="1"/>
          </p:nvPr>
        </p:nvSpPr>
        <p:spPr>
          <a:xfrm>
            <a:off x="685800" y="1676400"/>
            <a:ext cx="7772400" cy="4156229"/>
          </a:xfrm>
        </p:spPr>
        <p:txBody>
          <a:bodyPr/>
          <a:lstStyle/>
          <a:p>
            <a:r>
              <a:rPr lang="en-US" dirty="0" smtClean="0"/>
              <a:t>Department Director responsibility to manage their budget.</a:t>
            </a:r>
          </a:p>
          <a:p>
            <a:r>
              <a:rPr lang="en-US" dirty="0" smtClean="0"/>
              <a:t>To ensure you are staying within your budget</a:t>
            </a:r>
          </a:p>
          <a:p>
            <a:r>
              <a:rPr lang="en-US" dirty="0" smtClean="0"/>
              <a:t>To monitor and ensure sufficient funds are available to continue operation.</a:t>
            </a:r>
          </a:p>
          <a:p>
            <a:r>
              <a:rPr lang="en-US" dirty="0" smtClean="0"/>
              <a:t>To determine if a funds transfer or budget amendment are needed.</a:t>
            </a:r>
            <a:endParaRPr lang="en-US" dirty="0"/>
          </a:p>
        </p:txBody>
      </p:sp>
    </p:spTree>
    <p:extLst>
      <p:ext uri="{BB962C8B-B14F-4D97-AF65-F5344CB8AC3E}">
        <p14:creationId xmlns:p14="http://schemas.microsoft.com/office/powerpoint/2010/main" val="4767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BUDGET</a:t>
            </a:r>
            <a:endParaRPr lang="en-US" dirty="0"/>
          </a:p>
        </p:txBody>
      </p:sp>
      <p:sp>
        <p:nvSpPr>
          <p:cNvPr id="3" name="Content Placeholder 2"/>
          <p:cNvSpPr>
            <a:spLocks noGrp="1"/>
          </p:cNvSpPr>
          <p:nvPr>
            <p:ph idx="1"/>
          </p:nvPr>
        </p:nvSpPr>
        <p:spPr>
          <a:xfrm>
            <a:off x="533400" y="1447800"/>
            <a:ext cx="7848600" cy="4953000"/>
          </a:xfrm>
        </p:spPr>
        <p:txBody>
          <a:bodyPr>
            <a:normAutofit/>
          </a:bodyPr>
          <a:lstStyle/>
          <a:p>
            <a:pPr marL="68580" indent="0">
              <a:buNone/>
            </a:pPr>
            <a:r>
              <a:rPr lang="en-US" dirty="0" smtClean="0"/>
              <a:t>Funds Transfer</a:t>
            </a:r>
          </a:p>
          <a:p>
            <a:r>
              <a:rPr lang="en-US" dirty="0" smtClean="0"/>
              <a:t>An amount $5000.00 or less within a department can be approved by the County Manager.  The applies to expenditures OR revenues.</a:t>
            </a:r>
          </a:p>
          <a:p>
            <a:endParaRPr lang="en-US" dirty="0"/>
          </a:p>
          <a:p>
            <a:pPr marL="68580" indent="0">
              <a:buNone/>
            </a:pPr>
            <a:r>
              <a:rPr lang="en-US" dirty="0" smtClean="0"/>
              <a:t>Budget Amendments</a:t>
            </a:r>
          </a:p>
          <a:p>
            <a:r>
              <a:rPr lang="en-US" dirty="0" smtClean="0"/>
              <a:t>Must be approved by the Board of Commissioners</a:t>
            </a:r>
          </a:p>
          <a:p>
            <a:r>
              <a:rPr lang="en-US" dirty="0" smtClean="0"/>
              <a:t>Applies to expenditure or revenues</a:t>
            </a:r>
          </a:p>
          <a:p>
            <a:r>
              <a:rPr lang="en-US" dirty="0" smtClean="0"/>
              <a:t>May NOT be submitted after JUNE 30</a:t>
            </a:r>
            <a:r>
              <a:rPr lang="en-US" baseline="30000" dirty="0" smtClean="0"/>
              <a:t>th</a:t>
            </a:r>
            <a:r>
              <a:rPr lang="en-US" dirty="0"/>
              <a:t> </a:t>
            </a:r>
            <a:r>
              <a:rPr lang="en-US" dirty="0" smtClean="0"/>
              <a:t>of each fiscal year. </a:t>
            </a:r>
            <a:endParaRPr lang="en-US" dirty="0"/>
          </a:p>
        </p:txBody>
      </p:sp>
    </p:spTree>
    <p:extLst>
      <p:ext uri="{BB962C8B-B14F-4D97-AF65-F5344CB8AC3E}">
        <p14:creationId xmlns:p14="http://schemas.microsoft.com/office/powerpoint/2010/main" val="10178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ACCOUNTS PAYABLE</a:t>
            </a:r>
            <a:endParaRPr lang="en-US" dirty="0"/>
          </a:p>
        </p:txBody>
      </p:sp>
      <p:sp>
        <p:nvSpPr>
          <p:cNvPr id="3" name="Content Placeholder 2"/>
          <p:cNvSpPr>
            <a:spLocks noGrp="1"/>
          </p:cNvSpPr>
          <p:nvPr>
            <p:ph sz="quarter" idx="13"/>
          </p:nvPr>
        </p:nvSpPr>
        <p:spPr>
          <a:xfrm>
            <a:off x="685800" y="1752600"/>
            <a:ext cx="4038600" cy="3733800"/>
          </a:xfrm>
        </p:spPr>
        <p:txBody>
          <a:bodyPr>
            <a:normAutofit lnSpcReduction="10000"/>
          </a:bodyPr>
          <a:lstStyle/>
          <a:p>
            <a:pPr marL="68580" indent="0">
              <a:buNone/>
            </a:pPr>
            <a:r>
              <a:rPr lang="en-US" dirty="0" smtClean="0"/>
              <a:t>Need to review:</a:t>
            </a:r>
          </a:p>
          <a:p>
            <a:r>
              <a:rPr lang="en-US" dirty="0" smtClean="0"/>
              <a:t>Sales tax</a:t>
            </a:r>
          </a:p>
          <a:p>
            <a:r>
              <a:rPr lang="en-US" dirty="0" smtClean="0"/>
              <a:t>Invoice numbers</a:t>
            </a:r>
          </a:p>
          <a:p>
            <a:r>
              <a:rPr lang="en-US" dirty="0" smtClean="0"/>
              <a:t>Invoice descriptions</a:t>
            </a:r>
          </a:p>
          <a:p>
            <a:r>
              <a:rPr lang="en-US" dirty="0" smtClean="0"/>
              <a:t>Hard copies to be mailed with check</a:t>
            </a:r>
          </a:p>
          <a:p>
            <a:r>
              <a:rPr lang="en-US" dirty="0" smtClean="0"/>
              <a:t>Check Run Schedule</a:t>
            </a:r>
          </a:p>
          <a:p>
            <a:r>
              <a:rPr lang="en-US" dirty="0" smtClean="0"/>
              <a:t>Utilities </a:t>
            </a:r>
          </a:p>
          <a:p>
            <a:r>
              <a:rPr lang="en-US" dirty="0" smtClean="0"/>
              <a:t>Fuel Receipts</a:t>
            </a:r>
          </a:p>
          <a:p>
            <a:endParaRPr lang="en-US" dirty="0"/>
          </a:p>
        </p:txBody>
      </p:sp>
      <p:pic>
        <p:nvPicPr>
          <p:cNvPr id="2050" name="Picture 2" descr="C:\Users\LCearlock\AppData\Local\Microsoft\Windows\Temporary Internet Files\Content.IE5\G98JBY1H\MC900058912[1].wmf"/>
          <p:cNvPicPr>
            <a:picLocks noGrp="1" noChangeAspect="1" noChangeArrowheads="1"/>
          </p:cNvPicPr>
          <p:nvPr>
            <p:ph sz="quarter" idx="14"/>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572000" y="2362200"/>
            <a:ext cx="3656789" cy="3355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2000"/>
                                        <p:tgtEl>
                                          <p:spTgt spid="2050"/>
                                        </p:tgtEl>
                                      </p:cBhvr>
                                    </p:animEffect>
                                    <p:anim calcmode="lin" valueType="num">
                                      <p:cBhvr>
                                        <p:cTn id="56" dur="2000" fill="hold"/>
                                        <p:tgtEl>
                                          <p:spTgt spid="2050"/>
                                        </p:tgtEl>
                                        <p:attrNameLst>
                                          <p:attrName>ppt_x</p:attrName>
                                        </p:attrNameLst>
                                      </p:cBhvr>
                                      <p:tavLst>
                                        <p:tav tm="0">
                                          <p:val>
                                            <p:strVal val="#ppt_x"/>
                                          </p:val>
                                        </p:tav>
                                        <p:tav tm="100000">
                                          <p:val>
                                            <p:strVal val="#ppt_x"/>
                                          </p:val>
                                        </p:tav>
                                      </p:tavLst>
                                    </p:anim>
                                    <p:anim calcmode="lin" valueType="num">
                                      <p:cBhvr>
                                        <p:cTn id="57"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1" y="152400"/>
            <a:ext cx="7024744" cy="1143000"/>
          </a:xfrm>
        </p:spPr>
        <p:txBody>
          <a:bodyPr/>
          <a:lstStyle/>
          <a:p>
            <a:r>
              <a:rPr lang="en-US" dirty="0" smtClean="0"/>
              <a:t>PURCHASE ORDERS</a:t>
            </a:r>
            <a:endParaRPr lang="en-US" dirty="0"/>
          </a:p>
        </p:txBody>
      </p:sp>
      <p:sp>
        <p:nvSpPr>
          <p:cNvPr id="3" name="Content Placeholder 2"/>
          <p:cNvSpPr>
            <a:spLocks noGrp="1"/>
          </p:cNvSpPr>
          <p:nvPr>
            <p:ph idx="1"/>
          </p:nvPr>
        </p:nvSpPr>
        <p:spPr>
          <a:xfrm>
            <a:off x="533400" y="1295400"/>
            <a:ext cx="8001000" cy="2590800"/>
          </a:xfrm>
        </p:spPr>
        <p:txBody>
          <a:bodyPr>
            <a:normAutofit fontScale="92500" lnSpcReduction="20000"/>
          </a:bodyPr>
          <a:lstStyle/>
          <a:p>
            <a:pPr marL="68580" indent="0">
              <a:buNone/>
            </a:pPr>
            <a:r>
              <a:rPr lang="en-US" sz="2000" b="1" dirty="0" smtClean="0"/>
              <a:t>Best Practices</a:t>
            </a:r>
          </a:p>
          <a:p>
            <a:r>
              <a:rPr lang="en-US" sz="2000" dirty="0" smtClean="0"/>
              <a:t>Send to Vendor</a:t>
            </a:r>
          </a:p>
          <a:p>
            <a:r>
              <a:rPr lang="en-US" sz="2000" dirty="0" smtClean="0"/>
              <a:t>Plan for a year</a:t>
            </a:r>
          </a:p>
          <a:p>
            <a:r>
              <a:rPr lang="en-US" sz="2000" dirty="0" smtClean="0"/>
              <a:t>Review last years budget to get good estimates</a:t>
            </a:r>
          </a:p>
          <a:p>
            <a:r>
              <a:rPr lang="en-US" sz="2000" dirty="0" smtClean="0"/>
              <a:t>Don’t save large purchases or projects until late in the year.  </a:t>
            </a:r>
          </a:p>
          <a:p>
            <a:pPr lvl="1"/>
            <a:r>
              <a:rPr lang="en-US" sz="2000" b="1" i="1" dirty="0" smtClean="0"/>
              <a:t>REMEMBER</a:t>
            </a:r>
            <a:r>
              <a:rPr lang="en-US" sz="2000" dirty="0" smtClean="0"/>
              <a:t> – ALL goods must be received  by June 30</a:t>
            </a:r>
            <a:r>
              <a:rPr lang="en-US" sz="2000" baseline="30000" dirty="0" smtClean="0"/>
              <a:t>th</a:t>
            </a:r>
            <a:r>
              <a:rPr lang="en-US" sz="2000" dirty="0" smtClean="0"/>
              <a:t>.</a:t>
            </a:r>
          </a:p>
          <a:p>
            <a:pPr marL="365760" lvl="1" indent="0">
              <a:buNone/>
            </a:pPr>
            <a:endParaRPr lang="en-US" sz="2000" dirty="0" smtClean="0"/>
          </a:p>
          <a:p>
            <a:r>
              <a:rPr lang="en-US" b="1" dirty="0" smtClean="0"/>
              <a:t>Change Order Form</a:t>
            </a:r>
            <a:endParaRPr lang="en-US" b="1" dirty="0"/>
          </a:p>
          <a:p>
            <a:pPr lvl="1"/>
            <a:endParaRPr lang="en-US" sz="2000" dirty="0" smtClean="0"/>
          </a:p>
        </p:txBody>
      </p:sp>
      <p:sp>
        <p:nvSpPr>
          <p:cNvPr id="4" name="Content Placeholder 2"/>
          <p:cNvSpPr txBox="1">
            <a:spLocks/>
          </p:cNvSpPr>
          <p:nvPr/>
        </p:nvSpPr>
        <p:spPr>
          <a:xfrm>
            <a:off x="533400" y="4038600"/>
            <a:ext cx="8001000" cy="266700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sz="2000" b="1" dirty="0" smtClean="0"/>
              <a:t>P-Card/Credit Card Purchase Orders</a:t>
            </a:r>
          </a:p>
          <a:p>
            <a:r>
              <a:rPr lang="en-US" sz="2000" dirty="0" smtClean="0"/>
              <a:t>A requisition needs to be entered for  EACH LINE.</a:t>
            </a:r>
          </a:p>
          <a:p>
            <a:r>
              <a:rPr lang="en-US" sz="2000" dirty="0" smtClean="0"/>
              <a:t>When turning in P-Card statements/Credit Card receipts make sure you have the Purchase Order number clearly marked.</a:t>
            </a:r>
          </a:p>
          <a:p>
            <a:r>
              <a:rPr lang="en-US" sz="2000" dirty="0" smtClean="0"/>
              <a:t>P-Card purchases made without a purchase order will be returned to the purchaser for person reimbursement to the County.</a:t>
            </a:r>
          </a:p>
          <a:p>
            <a:pPr marL="365760" lvl="1" indent="0">
              <a:buNone/>
            </a:pPr>
            <a:endParaRPr lang="en-US" sz="2000" dirty="0" smtClean="0"/>
          </a:p>
        </p:txBody>
      </p:sp>
    </p:spTree>
    <p:extLst>
      <p:ext uri="{BB962C8B-B14F-4D97-AF65-F5344CB8AC3E}">
        <p14:creationId xmlns:p14="http://schemas.microsoft.com/office/powerpoint/2010/main" val="21186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CONTRACTS</a:t>
            </a:r>
            <a:endParaRPr lang="en-US" dirty="0"/>
          </a:p>
        </p:txBody>
      </p:sp>
      <p:sp>
        <p:nvSpPr>
          <p:cNvPr id="3" name="Content Placeholder 2"/>
          <p:cNvSpPr>
            <a:spLocks noGrp="1"/>
          </p:cNvSpPr>
          <p:nvPr>
            <p:ph idx="1"/>
          </p:nvPr>
        </p:nvSpPr>
        <p:spPr>
          <a:xfrm>
            <a:off x="457200" y="1371600"/>
            <a:ext cx="8153400" cy="533400"/>
          </a:xfrm>
        </p:spPr>
        <p:txBody>
          <a:bodyPr/>
          <a:lstStyle/>
          <a:p>
            <a:pPr marL="68580" indent="0">
              <a:buNone/>
            </a:pPr>
            <a:r>
              <a:rPr lang="en-US" dirty="0" smtClean="0"/>
              <a:t>When is a contract needed?</a:t>
            </a:r>
          </a:p>
          <a:p>
            <a:pPr marL="68580" indent="0">
              <a:buNone/>
            </a:pPr>
            <a:endParaRPr lang="en-US" dirty="0" smtClean="0"/>
          </a:p>
          <a:p>
            <a:pPr marL="68580" indent="0">
              <a:buNone/>
            </a:pPr>
            <a:endParaRPr lang="en-US" dirty="0"/>
          </a:p>
        </p:txBody>
      </p:sp>
      <p:sp>
        <p:nvSpPr>
          <p:cNvPr id="4" name="Content Placeholder 2"/>
          <p:cNvSpPr txBox="1">
            <a:spLocks/>
          </p:cNvSpPr>
          <p:nvPr/>
        </p:nvSpPr>
        <p:spPr>
          <a:xfrm>
            <a:off x="457200" y="2590800"/>
            <a:ext cx="8153400" cy="533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Contract Procedures</a:t>
            </a:r>
          </a:p>
          <a:p>
            <a:pPr marL="68580" indent="0">
              <a:buFont typeface="Wingdings 2" pitchFamily="18" charset="2"/>
              <a:buNone/>
            </a:pPr>
            <a:endParaRPr lang="en-US" dirty="0" smtClean="0"/>
          </a:p>
          <a:p>
            <a:pPr marL="68580" indent="0">
              <a:buFont typeface="Wingdings 2" pitchFamily="18" charset="2"/>
              <a:buNone/>
            </a:pPr>
            <a:endParaRPr lang="en-US" dirty="0"/>
          </a:p>
        </p:txBody>
      </p:sp>
    </p:spTree>
    <p:extLst>
      <p:ext uri="{BB962C8B-B14F-4D97-AF65-F5344CB8AC3E}">
        <p14:creationId xmlns:p14="http://schemas.microsoft.com/office/powerpoint/2010/main" val="42365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rmAutofit/>
          </a:bodyPr>
          <a:lstStyle/>
          <a:p>
            <a:r>
              <a:rPr lang="en-US" dirty="0" smtClean="0"/>
              <a:t>Procurement Card (P-Card)</a:t>
            </a:r>
            <a:endParaRPr lang="en-US" dirty="0"/>
          </a:p>
        </p:txBody>
      </p:sp>
      <p:sp>
        <p:nvSpPr>
          <p:cNvPr id="3" name="Content Placeholder 2"/>
          <p:cNvSpPr>
            <a:spLocks noGrp="1"/>
          </p:cNvSpPr>
          <p:nvPr>
            <p:ph idx="1"/>
          </p:nvPr>
        </p:nvSpPr>
        <p:spPr>
          <a:xfrm>
            <a:off x="457200" y="1676400"/>
            <a:ext cx="8153400" cy="4648200"/>
          </a:xfrm>
        </p:spPr>
        <p:txBody>
          <a:bodyPr/>
          <a:lstStyle/>
          <a:p>
            <a:r>
              <a:rPr lang="en-US" dirty="0" smtClean="0"/>
              <a:t>Pre-Audit requirements</a:t>
            </a:r>
          </a:p>
          <a:p>
            <a:pPr marL="68580" indent="0">
              <a:buNone/>
            </a:pPr>
            <a:endParaRPr lang="en-US" dirty="0" smtClean="0"/>
          </a:p>
          <a:p>
            <a:r>
              <a:rPr lang="en-US" dirty="0" smtClean="0">
                <a:solidFill>
                  <a:srgbClr val="FF0000"/>
                </a:solidFill>
              </a:rPr>
              <a:t>Best way to achieve the pre-audit requirement</a:t>
            </a:r>
            <a:endParaRPr lang="en-US" dirty="0">
              <a:solidFill>
                <a:srgbClr val="FF0000"/>
              </a:solidFill>
            </a:endParaRPr>
          </a:p>
          <a:p>
            <a:pPr marL="68580" indent="0">
              <a:buNone/>
            </a:pPr>
            <a:endParaRPr lang="en-US" dirty="0" smtClean="0"/>
          </a:p>
          <a:p>
            <a:r>
              <a:rPr lang="en-US" dirty="0" smtClean="0"/>
              <a:t>Make all P-Card purchase order to vendor </a:t>
            </a:r>
            <a:r>
              <a:rPr lang="en-US" b="1" dirty="0" smtClean="0"/>
              <a:t>13024 (SunTrust)</a:t>
            </a:r>
          </a:p>
          <a:p>
            <a:endParaRPr lang="en-US" b="1" dirty="0" smtClean="0"/>
          </a:p>
          <a:p>
            <a:r>
              <a:rPr lang="en-US" dirty="0" smtClean="0"/>
              <a:t>Process</a:t>
            </a:r>
            <a:endParaRPr lang="en-US" dirty="0"/>
          </a:p>
          <a:p>
            <a:pPr marL="68580" indent="0">
              <a:buNone/>
            </a:pPr>
            <a:endParaRPr lang="en-US" b="1" dirty="0"/>
          </a:p>
        </p:txBody>
      </p:sp>
      <p:pic>
        <p:nvPicPr>
          <p:cNvPr id="4098" name="Picture 2" descr="C:\Users\LCearlock\AppData\Local\Microsoft\Windows\Temporary Internet Files\Content.IE5\B84DUGXS\FoundersCard_Membership_Car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880" y="3800246"/>
            <a:ext cx="4343400" cy="305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DEPOSIT</a:t>
            </a:r>
            <a:endParaRPr lang="en-US" dirty="0"/>
          </a:p>
        </p:txBody>
      </p:sp>
      <p:sp>
        <p:nvSpPr>
          <p:cNvPr id="3" name="Content Placeholder 2"/>
          <p:cNvSpPr>
            <a:spLocks noGrp="1"/>
          </p:cNvSpPr>
          <p:nvPr>
            <p:ph idx="1"/>
          </p:nvPr>
        </p:nvSpPr>
        <p:spPr>
          <a:xfrm>
            <a:off x="381000" y="1371600"/>
            <a:ext cx="8077200" cy="2895600"/>
          </a:xfrm>
        </p:spPr>
        <p:txBody>
          <a:bodyPr>
            <a:normAutofit/>
          </a:bodyPr>
          <a:lstStyle/>
          <a:p>
            <a:r>
              <a:rPr lang="en-US" sz="2000" dirty="0" smtClean="0"/>
              <a:t>All deposit need to be made </a:t>
            </a:r>
            <a:r>
              <a:rPr lang="en-US" sz="2000" b="1" u="sng" dirty="0" smtClean="0"/>
              <a:t>daily </a:t>
            </a:r>
            <a:r>
              <a:rPr lang="en-US" sz="2000" dirty="0" smtClean="0"/>
              <a:t>and deposit receipts to the Finance Office  </a:t>
            </a:r>
          </a:p>
          <a:p>
            <a:r>
              <a:rPr lang="en-US" sz="2000" dirty="0" smtClean="0"/>
              <a:t>Must have detailed back up</a:t>
            </a:r>
          </a:p>
          <a:p>
            <a:r>
              <a:rPr lang="en-US" sz="2000" dirty="0" smtClean="0"/>
              <a:t>Need two initials on each deposit receipt</a:t>
            </a:r>
            <a:endParaRPr lang="en-US" sz="2000" dirty="0"/>
          </a:p>
        </p:txBody>
      </p:sp>
      <p:pic>
        <p:nvPicPr>
          <p:cNvPr id="3074" name="Picture 2" descr="C:\Users\LCearlock\AppData\Local\Microsoft\Windows\Temporary Internet Files\Content.IE5\B84DUGXS\50Money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267200"/>
            <a:ext cx="528637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FIXED ASSETS</a:t>
            </a:r>
            <a:endParaRPr lang="en-US" dirty="0"/>
          </a:p>
        </p:txBody>
      </p:sp>
      <p:sp>
        <p:nvSpPr>
          <p:cNvPr id="3" name="Content Placeholder 2"/>
          <p:cNvSpPr>
            <a:spLocks noGrp="1"/>
          </p:cNvSpPr>
          <p:nvPr>
            <p:ph idx="1"/>
          </p:nvPr>
        </p:nvSpPr>
        <p:spPr>
          <a:xfrm>
            <a:off x="457200" y="1371600"/>
            <a:ext cx="8229600" cy="4572000"/>
          </a:xfrm>
        </p:spPr>
        <p:txBody>
          <a:bodyPr/>
          <a:lstStyle/>
          <a:p>
            <a:pPr marL="68580" indent="0">
              <a:buNone/>
            </a:pPr>
            <a:r>
              <a:rPr lang="en-US" dirty="0" smtClean="0"/>
              <a:t>Equipment over $5000.00</a:t>
            </a:r>
          </a:p>
          <a:p>
            <a:pPr marL="68580" indent="0">
              <a:buNone/>
            </a:pPr>
            <a:endParaRPr lang="en-US" dirty="0"/>
          </a:p>
          <a:p>
            <a:r>
              <a:rPr lang="en-US" dirty="0" smtClean="0"/>
              <a:t>Any type of equipment or software that your department purchases that is equal to or greater than $5000.00 is considered a fixed asset.  </a:t>
            </a:r>
          </a:p>
          <a:p>
            <a:r>
              <a:rPr lang="en-US" dirty="0" smtClean="0"/>
              <a:t>There are object codes set up for the fixed asset accounts.</a:t>
            </a:r>
          </a:p>
          <a:p>
            <a:r>
              <a:rPr lang="en-US" dirty="0" smtClean="0"/>
              <a:t>Please let Finance know when you have made a fixed asset purchase. </a:t>
            </a:r>
            <a:endParaRPr lang="en-US" dirty="0"/>
          </a:p>
        </p:txBody>
      </p:sp>
    </p:spTree>
    <p:extLst>
      <p:ext uri="{BB962C8B-B14F-4D97-AF65-F5344CB8AC3E}">
        <p14:creationId xmlns:p14="http://schemas.microsoft.com/office/powerpoint/2010/main" val="30418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PRE-AUDIT, E-VERIFY &amp; IRAN DIVESTMENT ACT</a:t>
            </a:r>
            <a:endParaRPr lang="en-US" dirty="0"/>
          </a:p>
        </p:txBody>
      </p:sp>
    </p:spTree>
    <p:extLst>
      <p:ext uri="{BB962C8B-B14F-4D97-AF65-F5344CB8AC3E}">
        <p14:creationId xmlns:p14="http://schemas.microsoft.com/office/powerpoint/2010/main" val="512092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1143000"/>
          </a:xfrm>
        </p:spPr>
        <p:txBody>
          <a:bodyPr/>
          <a:lstStyle/>
          <a:p>
            <a:r>
              <a:rPr lang="en-US" dirty="0" smtClean="0"/>
              <a:t>SURPLUS</a:t>
            </a:r>
            <a:endParaRPr lang="en-US" dirty="0"/>
          </a:p>
        </p:txBody>
      </p:sp>
      <p:sp>
        <p:nvSpPr>
          <p:cNvPr id="3" name="Content Placeholder 2"/>
          <p:cNvSpPr>
            <a:spLocks noGrp="1"/>
          </p:cNvSpPr>
          <p:nvPr>
            <p:ph idx="1"/>
          </p:nvPr>
        </p:nvSpPr>
        <p:spPr>
          <a:xfrm>
            <a:off x="457200" y="1371600"/>
            <a:ext cx="8229600" cy="5105400"/>
          </a:xfrm>
        </p:spPr>
        <p:txBody>
          <a:bodyPr/>
          <a:lstStyle/>
          <a:p>
            <a:pPr marL="68580" indent="0">
              <a:buNone/>
            </a:pPr>
            <a:r>
              <a:rPr lang="en-US" dirty="0" smtClean="0"/>
              <a:t>Items that your department no longer needs/uses can be deemed as surplus.</a:t>
            </a:r>
          </a:p>
          <a:p>
            <a:pPr marL="68580" indent="0">
              <a:buNone/>
            </a:pPr>
            <a:endParaRPr lang="en-US" dirty="0"/>
          </a:p>
          <a:p>
            <a:pPr marL="68580" indent="0">
              <a:buNone/>
            </a:pPr>
            <a:r>
              <a:rPr lang="en-US" dirty="0" smtClean="0"/>
              <a:t>You will need to fill out the </a:t>
            </a:r>
            <a:r>
              <a:rPr lang="en-US" dirty="0" err="1" smtClean="0"/>
              <a:t>GovDeals</a:t>
            </a:r>
            <a:r>
              <a:rPr lang="en-US" dirty="0" smtClean="0"/>
              <a:t> form and send to Gary, he will declare as surplus.</a:t>
            </a:r>
          </a:p>
          <a:p>
            <a:pPr marL="68580" indent="0">
              <a:buNone/>
            </a:pPr>
            <a:r>
              <a:rPr lang="en-US" sz="2000" i="1" dirty="0" smtClean="0"/>
              <a:t>(It cannot be listed UNLESS it has been declared surplus)</a:t>
            </a:r>
            <a:endParaRPr lang="en-US" sz="2000" i="1" dirty="0"/>
          </a:p>
          <a:p>
            <a:pPr marL="68580" indent="0">
              <a:buNone/>
            </a:pPr>
            <a:endParaRPr lang="en-US" dirty="0" smtClean="0"/>
          </a:p>
          <a:p>
            <a:pPr marL="68580" indent="0">
              <a:buNone/>
            </a:pPr>
            <a:r>
              <a:rPr lang="en-US" dirty="0" smtClean="0"/>
              <a:t>Once declared surplus, it will then be listed on GovDeals.com.   Once items have sold pick up will be arranged with the buyer.</a:t>
            </a:r>
          </a:p>
        </p:txBody>
      </p:sp>
    </p:spTree>
    <p:extLst>
      <p:ext uri="{BB962C8B-B14F-4D97-AF65-F5344CB8AC3E}">
        <p14:creationId xmlns:p14="http://schemas.microsoft.com/office/powerpoint/2010/main" val="2650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REPORTS</a:t>
            </a:r>
            <a:endParaRPr lang="en-US" dirty="0"/>
          </a:p>
        </p:txBody>
      </p:sp>
      <p:sp>
        <p:nvSpPr>
          <p:cNvPr id="3" name="Content Placeholder 2"/>
          <p:cNvSpPr>
            <a:spLocks noGrp="1"/>
          </p:cNvSpPr>
          <p:nvPr>
            <p:ph idx="1"/>
          </p:nvPr>
        </p:nvSpPr>
        <p:spPr>
          <a:xfrm>
            <a:off x="457200" y="1676400"/>
            <a:ext cx="8153400" cy="4648200"/>
          </a:xfrm>
        </p:spPr>
        <p:txBody>
          <a:bodyPr/>
          <a:lstStyle/>
          <a:p>
            <a:r>
              <a:rPr lang="en-US" dirty="0" smtClean="0"/>
              <a:t>YTD (Year to Date) Reports:  this report will give you your account balance through the period that you specify.  This does not include any invoices that are currently in a batch and have not been paid. </a:t>
            </a:r>
          </a:p>
          <a:p>
            <a:r>
              <a:rPr lang="en-US" dirty="0" smtClean="0"/>
              <a:t>Invoice History by GL (Check Register):  This report will give you all the invoices that have been paid in the GL Accounts and date range that you specify.  It will give the invoice #’s, check #’s and date paid.</a:t>
            </a:r>
            <a:endParaRPr lang="en-US" dirty="0"/>
          </a:p>
          <a:p>
            <a:r>
              <a:rPr lang="en-US" dirty="0" smtClean="0"/>
              <a:t>Open Purchase Order Report:  This report will give you all the starting and current balances on your purchase orders and contract per expense line.</a:t>
            </a:r>
            <a:endParaRPr lang="en-US" dirty="0"/>
          </a:p>
        </p:txBody>
      </p:sp>
    </p:spTree>
    <p:extLst>
      <p:ext uri="{BB962C8B-B14F-4D97-AF65-F5344CB8AC3E}">
        <p14:creationId xmlns:p14="http://schemas.microsoft.com/office/powerpoint/2010/main" val="301899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Employee Self Service		</a:t>
            </a:r>
            <a:endParaRPr lang="en-US" dirty="0"/>
          </a:p>
        </p:txBody>
      </p:sp>
      <p:sp>
        <p:nvSpPr>
          <p:cNvPr id="3" name="Content Placeholder 2"/>
          <p:cNvSpPr>
            <a:spLocks noGrp="1"/>
          </p:cNvSpPr>
          <p:nvPr>
            <p:ph idx="1"/>
          </p:nvPr>
        </p:nvSpPr>
        <p:spPr/>
        <p:txBody>
          <a:bodyPr/>
          <a:lstStyle/>
          <a:p>
            <a:r>
              <a:rPr lang="en-US" dirty="0" smtClean="0"/>
              <a:t>No Paper Timesheets</a:t>
            </a:r>
          </a:p>
          <a:p>
            <a:r>
              <a:rPr lang="en-US" dirty="0" smtClean="0"/>
              <a:t>Questions</a:t>
            </a:r>
          </a:p>
          <a:p>
            <a:r>
              <a:rPr lang="en-US" dirty="0" smtClean="0"/>
              <a:t>Update: October 24</a:t>
            </a:r>
            <a:r>
              <a:rPr lang="en-US" baseline="30000" dirty="0" smtClean="0"/>
              <a:t>th</a:t>
            </a:r>
            <a:r>
              <a:rPr lang="en-US" dirty="0" smtClean="0"/>
              <a:t>-28</a:t>
            </a:r>
            <a:r>
              <a:rPr lang="en-US" baseline="30000" dirty="0" smtClean="0"/>
              <a:t>th</a:t>
            </a:r>
            <a:r>
              <a:rPr lang="en-US" dirty="0" smtClean="0"/>
              <a:t> </a:t>
            </a:r>
          </a:p>
          <a:p>
            <a:r>
              <a:rPr lang="en-US" dirty="0" smtClean="0"/>
              <a:t>Employee Self Service for ALL county staff TBA.</a:t>
            </a:r>
          </a:p>
          <a:p>
            <a:endParaRPr lang="en-US" dirty="0"/>
          </a:p>
          <a:p>
            <a:pPr marL="68580" indent="0">
              <a:buNone/>
            </a:pPr>
            <a:endParaRPr lang="en-US" dirty="0"/>
          </a:p>
        </p:txBody>
      </p:sp>
      <p:pic>
        <p:nvPicPr>
          <p:cNvPr id="2051" name="Picture 3" descr="C:\Users\LCearlock\AppData\Local\Microsoft\Windows\Temporary Internet Files\Content.IE5\L97DD4TW\old_clo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648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0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	</a:t>
            </a:r>
            <a:endParaRPr lang="en-US" dirty="0"/>
          </a:p>
        </p:txBody>
      </p:sp>
      <p:sp>
        <p:nvSpPr>
          <p:cNvPr id="3" name="Content Placeholder 2"/>
          <p:cNvSpPr>
            <a:spLocks noGrp="1"/>
          </p:cNvSpPr>
          <p:nvPr>
            <p:ph idx="1"/>
          </p:nvPr>
        </p:nvSpPr>
        <p:spPr/>
        <p:txBody>
          <a:bodyPr/>
          <a:lstStyle/>
          <a:p>
            <a:r>
              <a:rPr lang="en-US" dirty="0" smtClean="0"/>
              <a:t>Local Government Records retention schedule can be found at:</a:t>
            </a:r>
          </a:p>
          <a:p>
            <a:pPr marL="68580" indent="0">
              <a:buNone/>
            </a:pPr>
            <a:r>
              <a:rPr lang="en-US" dirty="0">
                <a:hlinkClick r:id="rId2"/>
              </a:rPr>
              <a:t>http://</a:t>
            </a:r>
            <a:r>
              <a:rPr lang="en-US" dirty="0" smtClean="0">
                <a:hlinkClick r:id="rId2"/>
              </a:rPr>
              <a:t>archives.ncdcr.gov/For-Government/Retention-Schedules/Local-Schedules</a:t>
            </a:r>
            <a:r>
              <a:rPr lang="en-US" dirty="0" smtClean="0"/>
              <a:t> </a:t>
            </a:r>
          </a:p>
          <a:p>
            <a:r>
              <a:rPr lang="en-US" dirty="0" smtClean="0"/>
              <a:t>Verify that your department is in compliance.</a:t>
            </a:r>
            <a:endParaRPr lang="en-US" dirty="0"/>
          </a:p>
        </p:txBody>
      </p:sp>
      <p:pic>
        <p:nvPicPr>
          <p:cNvPr id="1027" name="Picture 3" descr="C:\Users\LCearlock\AppData\Local\Microsoft\Windows\Temporary Internet Files\Content.IE5\UCYENRBX\cartoon-man-stuffing-filing-cabine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38600"/>
            <a:ext cx="222885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3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lstStyle/>
          <a:p>
            <a:r>
              <a:rPr lang="en-US" dirty="0" smtClean="0"/>
              <a:t>PRE-AUDIT</a:t>
            </a:r>
            <a:endParaRPr lang="en-US" dirty="0"/>
          </a:p>
        </p:txBody>
      </p:sp>
      <p:sp>
        <p:nvSpPr>
          <p:cNvPr id="3" name="Content Placeholder 2"/>
          <p:cNvSpPr>
            <a:spLocks noGrp="1"/>
          </p:cNvSpPr>
          <p:nvPr>
            <p:ph sz="quarter" idx="13"/>
          </p:nvPr>
        </p:nvSpPr>
        <p:spPr>
          <a:xfrm>
            <a:off x="502920" y="1691640"/>
            <a:ext cx="8229600" cy="5013960"/>
          </a:xfrm>
        </p:spPr>
        <p:txBody>
          <a:bodyPr>
            <a:normAutofit lnSpcReduction="10000"/>
          </a:bodyPr>
          <a:lstStyle/>
          <a:p>
            <a:pPr marL="68580" indent="0">
              <a:buNone/>
            </a:pPr>
            <a:r>
              <a:rPr lang="en-US" sz="1800" b="1" dirty="0" smtClean="0"/>
              <a:t>When</a:t>
            </a:r>
            <a:r>
              <a:rPr lang="en-US" sz="1800" dirty="0" smtClean="0"/>
              <a:t> </a:t>
            </a:r>
            <a:r>
              <a:rPr lang="en-US" sz="1800" b="1" dirty="0" smtClean="0"/>
              <a:t>is PRE-AUDIT required?</a:t>
            </a:r>
          </a:p>
          <a:p>
            <a:r>
              <a:rPr lang="en-US" sz="1800" dirty="0" smtClean="0"/>
              <a:t>When you plan to spend county money.  </a:t>
            </a:r>
          </a:p>
          <a:p>
            <a:pPr marL="68580" indent="0">
              <a:buNone/>
            </a:pPr>
            <a:endParaRPr lang="en-US" sz="1800" dirty="0"/>
          </a:p>
          <a:p>
            <a:pPr marL="68580" indent="0">
              <a:buNone/>
            </a:pPr>
            <a:r>
              <a:rPr lang="en-US" sz="1800" b="1" dirty="0" smtClean="0"/>
              <a:t>Minimum threshold?</a:t>
            </a:r>
          </a:p>
          <a:p>
            <a:r>
              <a:rPr lang="en-US" sz="1800" dirty="0" smtClean="0"/>
              <a:t>There isn’t one…any dollar amount spent must be pre-audited.</a:t>
            </a:r>
          </a:p>
          <a:p>
            <a:pPr marL="68580" indent="0">
              <a:buNone/>
            </a:pPr>
            <a:endParaRPr lang="en-US" sz="1800" dirty="0"/>
          </a:p>
          <a:p>
            <a:pPr marL="68580" indent="0">
              <a:buNone/>
            </a:pPr>
            <a:r>
              <a:rPr lang="en-US" sz="1800" b="1" dirty="0" smtClean="0"/>
              <a:t>Requirements?</a:t>
            </a:r>
          </a:p>
          <a:p>
            <a:r>
              <a:rPr lang="en-US" sz="1800" dirty="0" smtClean="0"/>
              <a:t>Finance Officer must ensure the funds are available</a:t>
            </a:r>
          </a:p>
          <a:p>
            <a:r>
              <a:rPr lang="en-US" sz="1800" dirty="0" smtClean="0"/>
              <a:t>Finance Officer must ensure there is an appropriation authorizing obligation.</a:t>
            </a:r>
          </a:p>
          <a:p>
            <a:r>
              <a:rPr lang="en-US" sz="1800" dirty="0" smtClean="0"/>
              <a:t>Must have the pre-audit certificate and signed by the Finance Officer</a:t>
            </a:r>
          </a:p>
          <a:p>
            <a:endParaRPr lang="en-US" sz="1800" dirty="0"/>
          </a:p>
          <a:p>
            <a:pPr marL="68580" indent="0">
              <a:buNone/>
            </a:pPr>
            <a:r>
              <a:rPr lang="en-US" sz="1800" b="1" dirty="0" smtClean="0"/>
              <a:t>Who preforms the Pre-Audit?</a:t>
            </a:r>
          </a:p>
          <a:p>
            <a:r>
              <a:rPr lang="en-US" sz="1800" smtClean="0"/>
              <a:t>Gary Groce, </a:t>
            </a:r>
            <a:r>
              <a:rPr lang="en-US" sz="1800" dirty="0" smtClean="0"/>
              <a:t>as the Yadkin County Finance Officer is the only person authorized  to sign the pre-audit certificate. </a:t>
            </a:r>
          </a:p>
        </p:txBody>
      </p:sp>
    </p:spTree>
    <p:extLst>
      <p:ext uri="{BB962C8B-B14F-4D97-AF65-F5344CB8AC3E}">
        <p14:creationId xmlns:p14="http://schemas.microsoft.com/office/powerpoint/2010/main" val="34339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PRE-AUDIT</a:t>
            </a:r>
            <a:endParaRPr lang="en-US" dirty="0"/>
          </a:p>
        </p:txBody>
      </p:sp>
      <p:sp>
        <p:nvSpPr>
          <p:cNvPr id="3" name="Content Placeholder 2"/>
          <p:cNvSpPr>
            <a:spLocks noGrp="1"/>
          </p:cNvSpPr>
          <p:nvPr>
            <p:ph sz="quarter" idx="13"/>
          </p:nvPr>
        </p:nvSpPr>
        <p:spPr>
          <a:xfrm>
            <a:off x="457200" y="1295400"/>
            <a:ext cx="7772400" cy="2286000"/>
          </a:xfrm>
        </p:spPr>
        <p:txBody>
          <a:bodyPr>
            <a:normAutofit/>
          </a:bodyPr>
          <a:lstStyle/>
          <a:p>
            <a:pPr marL="68580" indent="0">
              <a:buNone/>
            </a:pPr>
            <a:r>
              <a:rPr lang="en-US" sz="2000" b="1" dirty="0" smtClean="0"/>
              <a:t>Process:</a:t>
            </a:r>
          </a:p>
          <a:p>
            <a:r>
              <a:rPr lang="en-US" sz="2000" dirty="0" smtClean="0"/>
              <a:t>Finance Officer checks to see if there is an appropriation in current FY for amount due.</a:t>
            </a:r>
          </a:p>
          <a:p>
            <a:r>
              <a:rPr lang="en-US" sz="2000" dirty="0" smtClean="0"/>
              <a:t>Finance Officer ensure there are funds remaining</a:t>
            </a:r>
          </a:p>
          <a:p>
            <a:r>
              <a:rPr lang="en-US" sz="2000" dirty="0" smtClean="0"/>
              <a:t>Finance Officer then stamps with pre-audit certificate and signs (this is done electronically on purchase orders)</a:t>
            </a:r>
            <a:endParaRPr lang="en-US" sz="2000" dirty="0"/>
          </a:p>
        </p:txBody>
      </p:sp>
      <p:sp>
        <p:nvSpPr>
          <p:cNvPr id="6" name="Content Placeholder 2"/>
          <p:cNvSpPr>
            <a:spLocks noGrp="1"/>
          </p:cNvSpPr>
          <p:nvPr>
            <p:ph sz="quarter" idx="13"/>
          </p:nvPr>
        </p:nvSpPr>
        <p:spPr>
          <a:xfrm>
            <a:off x="533400" y="3581400"/>
            <a:ext cx="5410200" cy="2971800"/>
          </a:xfrm>
        </p:spPr>
        <p:txBody>
          <a:bodyPr>
            <a:normAutofit fontScale="92500"/>
          </a:bodyPr>
          <a:lstStyle/>
          <a:p>
            <a:pPr marL="68580" indent="0">
              <a:buNone/>
            </a:pPr>
            <a:r>
              <a:rPr lang="en-US" sz="2000" b="1" dirty="0" smtClean="0"/>
              <a:t>Penalties for not following the process: </a:t>
            </a:r>
          </a:p>
          <a:p>
            <a:r>
              <a:rPr lang="en-US" sz="2000" dirty="0" smtClean="0"/>
              <a:t>The contract/agreement is VOID and cannot be enforced</a:t>
            </a:r>
          </a:p>
          <a:p>
            <a:r>
              <a:rPr lang="en-US" sz="2000" dirty="0" smtClean="0"/>
              <a:t>ANY individual or Officer who enters into a contract/agreement without following the process may be held personally liable for the amount disbursed.</a:t>
            </a:r>
            <a:endParaRPr lang="en-US" sz="2000" dirty="0"/>
          </a:p>
          <a:p>
            <a:r>
              <a:rPr lang="en-US" sz="2000" dirty="0" smtClean="0"/>
              <a:t>Non pre-audited purchases cannot legally be paid by the Finance Officer. </a:t>
            </a:r>
          </a:p>
        </p:txBody>
      </p:sp>
      <p:pic>
        <p:nvPicPr>
          <p:cNvPr id="1026" name="Picture 2" descr="C:\Users\LCearlock\AppData\Local\Microsoft\Windows\Temporary Internet Files\Content.IE5\G98JBY1H\MC9000890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724400"/>
            <a:ext cx="1795882" cy="159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wipe(down)">
                                      <p:cBhvr>
                                        <p:cTn id="55" dur="580">
                                          <p:stCondLst>
                                            <p:cond delay="0"/>
                                          </p:stCondLst>
                                        </p:cTn>
                                        <p:tgtEl>
                                          <p:spTgt spid="1026"/>
                                        </p:tgtEl>
                                      </p:cBhvr>
                                    </p:animEffect>
                                    <p:anim calcmode="lin" valueType="num">
                                      <p:cBhvr>
                                        <p:cTn id="5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1" dur="26">
                                          <p:stCondLst>
                                            <p:cond delay="650"/>
                                          </p:stCondLst>
                                        </p:cTn>
                                        <p:tgtEl>
                                          <p:spTgt spid="1026"/>
                                        </p:tgtEl>
                                      </p:cBhvr>
                                      <p:to x="100000" y="60000"/>
                                    </p:animScale>
                                    <p:animScale>
                                      <p:cBhvr>
                                        <p:cTn id="62" dur="166" decel="50000">
                                          <p:stCondLst>
                                            <p:cond delay="676"/>
                                          </p:stCondLst>
                                        </p:cTn>
                                        <p:tgtEl>
                                          <p:spTgt spid="1026"/>
                                        </p:tgtEl>
                                      </p:cBhvr>
                                      <p:to x="100000" y="100000"/>
                                    </p:animScale>
                                    <p:animScale>
                                      <p:cBhvr>
                                        <p:cTn id="63" dur="26">
                                          <p:stCondLst>
                                            <p:cond delay="1312"/>
                                          </p:stCondLst>
                                        </p:cTn>
                                        <p:tgtEl>
                                          <p:spTgt spid="1026"/>
                                        </p:tgtEl>
                                      </p:cBhvr>
                                      <p:to x="100000" y="80000"/>
                                    </p:animScale>
                                    <p:animScale>
                                      <p:cBhvr>
                                        <p:cTn id="64" dur="166" decel="50000">
                                          <p:stCondLst>
                                            <p:cond delay="1338"/>
                                          </p:stCondLst>
                                        </p:cTn>
                                        <p:tgtEl>
                                          <p:spTgt spid="1026"/>
                                        </p:tgtEl>
                                      </p:cBhvr>
                                      <p:to x="100000" y="100000"/>
                                    </p:animScale>
                                    <p:animScale>
                                      <p:cBhvr>
                                        <p:cTn id="65" dur="26">
                                          <p:stCondLst>
                                            <p:cond delay="1642"/>
                                          </p:stCondLst>
                                        </p:cTn>
                                        <p:tgtEl>
                                          <p:spTgt spid="1026"/>
                                        </p:tgtEl>
                                      </p:cBhvr>
                                      <p:to x="100000" y="90000"/>
                                    </p:animScale>
                                    <p:animScale>
                                      <p:cBhvr>
                                        <p:cTn id="66" dur="166" decel="50000">
                                          <p:stCondLst>
                                            <p:cond delay="1668"/>
                                          </p:stCondLst>
                                        </p:cTn>
                                        <p:tgtEl>
                                          <p:spTgt spid="1026"/>
                                        </p:tgtEl>
                                      </p:cBhvr>
                                      <p:to x="100000" y="100000"/>
                                    </p:animScale>
                                    <p:animScale>
                                      <p:cBhvr>
                                        <p:cTn id="67" dur="26">
                                          <p:stCondLst>
                                            <p:cond delay="1808"/>
                                          </p:stCondLst>
                                        </p:cTn>
                                        <p:tgtEl>
                                          <p:spTgt spid="1026"/>
                                        </p:tgtEl>
                                      </p:cBhvr>
                                      <p:to x="100000" y="95000"/>
                                    </p:animScale>
                                    <p:animScale>
                                      <p:cBhvr>
                                        <p:cTn id="6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PRE-AUDIT</a:t>
            </a:r>
            <a:endParaRPr lang="en-US" dirty="0"/>
          </a:p>
        </p:txBody>
      </p:sp>
      <p:sp>
        <p:nvSpPr>
          <p:cNvPr id="3" name="TextBox 2"/>
          <p:cNvSpPr txBox="1"/>
          <p:nvPr/>
        </p:nvSpPr>
        <p:spPr>
          <a:xfrm>
            <a:off x="457200" y="2286000"/>
            <a:ext cx="8229600" cy="923330"/>
          </a:xfrm>
          <a:prstGeom prst="rect">
            <a:avLst/>
          </a:prstGeom>
          <a:solidFill>
            <a:schemeClr val="accent2">
              <a:lumMod val="20000"/>
              <a:lumOff val="80000"/>
            </a:schemeClr>
          </a:solidFill>
        </p:spPr>
        <p:txBody>
          <a:bodyPr wrap="square" rtlCol="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7200" y="3581400"/>
            <a:ext cx="8192410" cy="1261884"/>
          </a:xfrm>
          <a:prstGeom prst="rect">
            <a:avLst/>
          </a:prstGeom>
          <a:noFill/>
          <a:ln w="38100">
            <a:solidFill>
              <a:schemeClr val="tx1"/>
            </a:solidFill>
          </a:ln>
        </p:spPr>
        <p:txBody>
          <a:bodyPr wrap="square" rtlCol="0">
            <a:spAutoFit/>
          </a:bodyPr>
          <a:lstStyle/>
          <a:p>
            <a:pPr algn="ctr"/>
            <a:r>
              <a:rPr lang="en-US" sz="2800" b="1" dirty="0" smtClean="0">
                <a:solidFill>
                  <a:srgbClr val="FF0000"/>
                </a:solidFill>
              </a:rPr>
              <a:t>ALL </a:t>
            </a:r>
            <a:r>
              <a:rPr lang="en-US" sz="2400" dirty="0" smtClean="0"/>
              <a:t>purchase orders </a:t>
            </a:r>
            <a:r>
              <a:rPr lang="en-US" sz="2800" b="1" dirty="0" smtClean="0">
                <a:solidFill>
                  <a:srgbClr val="FF0000"/>
                </a:solidFill>
              </a:rPr>
              <a:t>MUST</a:t>
            </a:r>
            <a:r>
              <a:rPr lang="en-US" sz="2400" dirty="0" smtClean="0"/>
              <a:t> been sent to the </a:t>
            </a:r>
            <a:r>
              <a:rPr lang="en-US" sz="2400" b="1" dirty="0" smtClean="0">
                <a:solidFill>
                  <a:srgbClr val="FF0000"/>
                </a:solidFill>
              </a:rPr>
              <a:t>VENDOR </a:t>
            </a:r>
          </a:p>
          <a:p>
            <a:pPr algn="ctr"/>
            <a:r>
              <a:rPr lang="en-US" sz="2400" dirty="0" smtClean="0"/>
              <a:t>(exception of </a:t>
            </a:r>
            <a:r>
              <a:rPr lang="en-US" sz="2400" dirty="0" err="1" smtClean="0"/>
              <a:t>Suntrust</a:t>
            </a:r>
            <a:r>
              <a:rPr lang="en-US" sz="2400" dirty="0" smtClean="0"/>
              <a:t>) in order to meet the Pre-Audit</a:t>
            </a:r>
          </a:p>
          <a:p>
            <a:pPr algn="ctr"/>
            <a:r>
              <a:rPr lang="en-US" sz="2400" dirty="0" smtClean="0"/>
              <a:t>Requirement.</a:t>
            </a:r>
            <a:endParaRPr lang="en-US" sz="2400" dirty="0"/>
          </a:p>
        </p:txBody>
      </p:sp>
      <p:pic>
        <p:nvPicPr>
          <p:cNvPr id="3074" name="Picture 2" descr="C:\Users\LCearlock\AppData\Local\Microsoft\Windows\Temporary Internet Files\Content.IE5\UCYENRBX\Purple_exclamation_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176165"/>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Cearlock\AppData\Local\Microsoft\Windows\Temporary Internet Files\Content.IE5\UCYENRBX\Purple_exclamation_mar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263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lstStyle/>
          <a:p>
            <a:r>
              <a:rPr lang="en-US" dirty="0" smtClean="0"/>
              <a:t>E-VERIFY (It’s Back…kind of)</a:t>
            </a:r>
            <a:endParaRPr lang="en-US" dirty="0"/>
          </a:p>
        </p:txBody>
      </p:sp>
      <p:sp>
        <p:nvSpPr>
          <p:cNvPr id="3" name="Content Placeholder 2"/>
          <p:cNvSpPr>
            <a:spLocks noGrp="1"/>
          </p:cNvSpPr>
          <p:nvPr>
            <p:ph idx="1"/>
          </p:nvPr>
        </p:nvSpPr>
        <p:spPr>
          <a:xfrm>
            <a:off x="533400" y="1524000"/>
            <a:ext cx="7848600" cy="4953000"/>
          </a:xfrm>
        </p:spPr>
        <p:txBody>
          <a:bodyPr>
            <a:normAutofit fontScale="77500" lnSpcReduction="20000"/>
          </a:bodyPr>
          <a:lstStyle/>
          <a:p>
            <a:r>
              <a:rPr lang="en-US" dirty="0"/>
              <a:t> </a:t>
            </a:r>
            <a:r>
              <a:rPr lang="en-US" dirty="0" smtClean="0"/>
              <a:t>G.S. 143-133.3 States:</a:t>
            </a:r>
          </a:p>
          <a:p>
            <a:pPr marL="68580" indent="0" algn="just">
              <a:buNone/>
            </a:pPr>
            <a:r>
              <a:rPr lang="en-US" dirty="0"/>
              <a:t>143-133.3. E-verify compliance. </a:t>
            </a:r>
            <a:r>
              <a:rPr lang="en-US" dirty="0">
                <a:solidFill>
                  <a:srgbClr val="FF0000"/>
                </a:solidFill>
              </a:rPr>
              <a:t>(a) No board or governing body of the State, or of any institution of the State government, or of any political subdivision of the State, may enter into a contract unless the contractor, and the contractor's subcontractors under the contract, comply with the requirements of Article 2 of Chapter 64 of the General Statutes. (b) A board or governing body of the State, or of any institution of the State government, or of any political subdivision of the State, shall be deemed in compliance with this section if the contract includes a term requiring the contractor, and the contractor's subcontractors, to comply with the requirements of Article 2 of Chapter 64 of the General Statutes. </a:t>
            </a:r>
            <a:r>
              <a:rPr lang="en-US" dirty="0"/>
              <a:t>(c) This section shall not apply to any of the following: (1) Expenses related to travel, including transportation and lodging, for employees, officers, agents, or members of State or local boards, commissions, committees, or councils. (2) Contracts solely for the purchase of goods, apparatus, supplies, materials, or equipment. (3) Contracts let under G.S. 143-129(e)(1), (9), or (9a). (4) Contracts let under G.S. 143-129(g). (2015-294, s. 1(a).)</a:t>
            </a:r>
          </a:p>
        </p:txBody>
      </p:sp>
    </p:spTree>
    <p:extLst>
      <p:ext uri="{BB962C8B-B14F-4D97-AF65-F5344CB8AC3E}">
        <p14:creationId xmlns:p14="http://schemas.microsoft.com/office/powerpoint/2010/main" val="9624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381875" cy="559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0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 DIVESTMENTS ACT</a:t>
            </a:r>
            <a:endParaRPr lang="en-US" dirty="0"/>
          </a:p>
        </p:txBody>
      </p:sp>
      <p:sp>
        <p:nvSpPr>
          <p:cNvPr id="3" name="Content Placeholder 2"/>
          <p:cNvSpPr>
            <a:spLocks noGrp="1"/>
          </p:cNvSpPr>
          <p:nvPr>
            <p:ph idx="1"/>
          </p:nvPr>
        </p:nvSpPr>
        <p:spPr/>
        <p:txBody>
          <a:bodyPr/>
          <a:lstStyle/>
          <a:p>
            <a:r>
              <a:rPr lang="en-US" dirty="0" smtClean="0"/>
              <a:t>Prohibits investing state funds in or contracting with entities engaged in “significant investment activities” in Iranian energy sector. </a:t>
            </a:r>
          </a:p>
          <a:p>
            <a:r>
              <a:rPr lang="en-US" dirty="0" smtClean="0"/>
              <a:t>Treasurer identifies entities on the “Final Divestment List”</a:t>
            </a:r>
            <a:endParaRPr lang="en-US" dirty="0"/>
          </a:p>
        </p:txBody>
      </p:sp>
    </p:spTree>
    <p:extLst>
      <p:ext uri="{BB962C8B-B14F-4D97-AF65-F5344CB8AC3E}">
        <p14:creationId xmlns:p14="http://schemas.microsoft.com/office/powerpoint/2010/main" val="23591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IRAN DIVESTMENT ACT</a:t>
            </a:r>
            <a:endParaRPr lang="en-US" dirty="0"/>
          </a:p>
        </p:txBody>
      </p:sp>
      <p:sp>
        <p:nvSpPr>
          <p:cNvPr id="3" name="Content Placeholder 2"/>
          <p:cNvSpPr>
            <a:spLocks noGrp="1"/>
          </p:cNvSpPr>
          <p:nvPr>
            <p:ph idx="1"/>
          </p:nvPr>
        </p:nvSpPr>
        <p:spPr/>
        <p:txBody>
          <a:bodyPr/>
          <a:lstStyle/>
          <a:p>
            <a:r>
              <a:rPr lang="en-US" dirty="0" smtClean="0"/>
              <a:t>What does this mean for us?</a:t>
            </a:r>
            <a:endParaRPr lang="en-US" dirty="0"/>
          </a:p>
        </p:txBody>
      </p:sp>
      <p:pic>
        <p:nvPicPr>
          <p:cNvPr id="1026" name="Picture 2" descr="C:\Users\LCearlock\AppData\Local\Microsoft\Windows\Temporary Internet Files\Content.IE5\L97DD4TW\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880" y="259080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2895599"/>
            <a:ext cx="6858000" cy="1477328"/>
          </a:xfrm>
          <a:prstGeom prst="rect">
            <a:avLst/>
          </a:prstGeom>
          <a:solidFill>
            <a:schemeClr val="accent1">
              <a:lumMod val="20000"/>
              <a:lumOff val="80000"/>
            </a:schemeClr>
          </a:solidFill>
        </p:spPr>
        <p:txBody>
          <a:bodyPr wrap="square" rtlCol="0">
            <a:spAutoFit/>
          </a:bodyPr>
          <a:lstStyle/>
          <a:p>
            <a:r>
              <a:rPr lang="en-US" dirty="0" smtClean="0"/>
              <a:t> Local Governments must require contractors to certify they are not on the list and that they will not use sub contractors who are on the list.</a:t>
            </a:r>
          </a:p>
          <a:p>
            <a:endParaRPr lang="en-US" dirty="0"/>
          </a:p>
          <a:p>
            <a:r>
              <a:rPr lang="en-US" dirty="0" smtClean="0"/>
              <a:t>Applies to ALL contracts over $1000.00</a:t>
            </a:r>
          </a:p>
        </p:txBody>
      </p:sp>
    </p:spTree>
    <p:extLst>
      <p:ext uri="{BB962C8B-B14F-4D97-AF65-F5344CB8AC3E}">
        <p14:creationId xmlns:p14="http://schemas.microsoft.com/office/powerpoint/2010/main" val="10645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1104</TotalTime>
  <Words>1771</Words>
  <Application>Microsoft Office PowerPoint</Application>
  <PresentationFormat>On-screen Show (4:3)</PresentationFormat>
  <Paragraphs>201</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Austin</vt:lpstr>
      <vt:lpstr>Finance 101</vt:lpstr>
      <vt:lpstr>PRE-AUDIT, E-VERIFY &amp; IRAN DIVESTMENT ACT</vt:lpstr>
      <vt:lpstr>PRE-AUDIT</vt:lpstr>
      <vt:lpstr>PRE-AUDIT</vt:lpstr>
      <vt:lpstr>PRE-AUDIT</vt:lpstr>
      <vt:lpstr>E-VERIFY (It’s Back…kind of)</vt:lpstr>
      <vt:lpstr>PowerPoint Presentation</vt:lpstr>
      <vt:lpstr>IRAN DIVESTMENTS ACT</vt:lpstr>
      <vt:lpstr>IRAN DIVESTMENT ACT</vt:lpstr>
      <vt:lpstr>MUNIS UPGRADE</vt:lpstr>
      <vt:lpstr>VENDOR</vt:lpstr>
      <vt:lpstr>BUDGET</vt:lpstr>
      <vt:lpstr>BUDGET</vt:lpstr>
      <vt:lpstr>ACCOUNTS PAYABLE</vt:lpstr>
      <vt:lpstr>PURCHASE ORDERS</vt:lpstr>
      <vt:lpstr>CONTRACTS</vt:lpstr>
      <vt:lpstr>Procurement Card (P-Card)</vt:lpstr>
      <vt:lpstr>DEPOSIT</vt:lpstr>
      <vt:lpstr>FIXED ASSETS</vt:lpstr>
      <vt:lpstr>SURPLUS</vt:lpstr>
      <vt:lpstr>REPORTS</vt:lpstr>
      <vt:lpstr>Employee Self Service  </vt:lpstr>
      <vt:lpstr>Records Management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101</dc:title>
  <dc:creator>Lindsey Cearlock</dc:creator>
  <cp:lastModifiedBy>Lindsey Cearlock</cp:lastModifiedBy>
  <cp:revision>72</cp:revision>
  <dcterms:created xsi:type="dcterms:W3CDTF">2014-07-01T20:51:31Z</dcterms:created>
  <dcterms:modified xsi:type="dcterms:W3CDTF">2016-09-27T18:15:49Z</dcterms:modified>
</cp:coreProperties>
</file>